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9" r:id="rId1"/>
  </p:sldMasterIdLst>
  <p:notesMasterIdLst>
    <p:notesMasterId r:id="rId20"/>
  </p:notesMasterIdLst>
  <p:sldIdLst>
    <p:sldId id="320" r:id="rId2"/>
    <p:sldId id="342" r:id="rId3"/>
    <p:sldId id="360" r:id="rId4"/>
    <p:sldId id="361" r:id="rId5"/>
    <p:sldId id="362" r:id="rId6"/>
    <p:sldId id="346" r:id="rId7"/>
    <p:sldId id="347" r:id="rId8"/>
    <p:sldId id="348" r:id="rId9"/>
    <p:sldId id="349" r:id="rId10"/>
    <p:sldId id="350" r:id="rId11"/>
    <p:sldId id="351" r:id="rId12"/>
    <p:sldId id="352" r:id="rId13"/>
    <p:sldId id="353" r:id="rId14"/>
    <p:sldId id="354" r:id="rId15"/>
    <p:sldId id="355" r:id="rId16"/>
    <p:sldId id="356" r:id="rId17"/>
    <p:sldId id="359" r:id="rId18"/>
    <p:sldId id="341" r:id="rId19"/>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A78"/>
    <a:srgbClr val="50D3D3"/>
    <a:srgbClr val="EA4B72"/>
    <a:srgbClr val="B862D5"/>
    <a:srgbClr val="CECECE"/>
    <a:srgbClr val="00FF00"/>
    <a:srgbClr val="FFD681"/>
    <a:srgbClr val="081C5B"/>
    <a:srgbClr val="F82CFD"/>
    <a:srgbClr val="F8B1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74" d="100"/>
          <a:sy n="74" d="100"/>
        </p:scale>
        <p:origin x="678" y="72"/>
      </p:cViewPr>
      <p:guideLst>
        <p:guide orient="horz" pos="2160"/>
        <p:guide pos="3840"/>
      </p:guideLst>
    </p:cSldViewPr>
  </p:slideViewPr>
  <p:notesTextViewPr>
    <p:cViewPr>
      <p:scale>
        <a:sx n="1" d="1"/>
        <a:sy n="1" d="1"/>
      </p:scale>
      <p:origin x="0" y="0"/>
    </p:cViewPr>
  </p:notesTextViewPr>
  <p:sorterViewPr>
    <p:cViewPr>
      <p:scale>
        <a:sx n="100" d="100"/>
        <a:sy n="100" d="100"/>
      </p:scale>
      <p:origin x="0" y="-22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49840654-562B-4BBE-BB43-216017F87AB9}" type="datetimeFigureOut">
              <a:rPr lang="en-US" smtClean="0"/>
              <a:pPr/>
              <a:t>2/3/2017</a:t>
            </a:fld>
            <a:endParaRPr lang="en-US"/>
          </a:p>
        </p:txBody>
      </p:sp>
      <p:sp>
        <p:nvSpPr>
          <p:cNvPr id="4" name="Slide Image Placeholder 3"/>
          <p:cNvSpPr>
            <a:spLocks noGrp="1" noRot="1" noChangeAspect="1"/>
          </p:cNvSpPr>
          <p:nvPr>
            <p:ph type="sldImg" idx="2"/>
          </p:nvPr>
        </p:nvSpPr>
        <p:spPr>
          <a:xfrm>
            <a:off x="374650" y="698500"/>
            <a:ext cx="6205538"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4EB96D08-B002-4A4A-ABD6-AA05D5833B0B}" type="slidenum">
              <a:rPr lang="en-US" smtClean="0"/>
              <a:pPr/>
              <a:t>‹#›</a:t>
            </a:fld>
            <a:endParaRPr lang="en-US"/>
          </a:p>
        </p:txBody>
      </p:sp>
    </p:spTree>
    <p:extLst>
      <p:ext uri="{BB962C8B-B14F-4D97-AF65-F5344CB8AC3E}">
        <p14:creationId xmlns:p14="http://schemas.microsoft.com/office/powerpoint/2010/main" val="2772921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D0F049-41C0-4668-88E0-2CCDEE6B417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176870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0F049-41C0-4668-88E0-2CCDEE6B417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124296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0F049-41C0-4668-88E0-2CCDEE6B417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84899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0F049-41C0-4668-88E0-2CCDEE6B417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290438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D0F049-41C0-4668-88E0-2CCDEE6B417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373001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D0F049-41C0-4668-88E0-2CCDEE6B4174}"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148060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D0F049-41C0-4668-88E0-2CCDEE6B4174}" type="datetimeFigureOut">
              <a:rPr lang="en-US" smtClean="0"/>
              <a:pPr/>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33682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D0F049-41C0-4668-88E0-2CCDEE6B4174}" type="datetimeFigureOut">
              <a:rPr lang="en-US" smtClean="0"/>
              <a:pPr/>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101055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0F049-41C0-4668-88E0-2CCDEE6B4174}" type="datetimeFigureOut">
              <a:rPr lang="en-US" smtClean="0"/>
              <a:pPr/>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131047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0F049-41C0-4668-88E0-2CCDEE6B4174}"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293732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0F049-41C0-4668-88E0-2CCDEE6B4174}"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6AB190-EC0F-4E0C-B661-F433F5504CC0}" type="slidenum">
              <a:rPr lang="en-US" smtClean="0"/>
              <a:pPr/>
              <a:t>‹#›</a:t>
            </a:fld>
            <a:endParaRPr lang="en-US"/>
          </a:p>
        </p:txBody>
      </p:sp>
    </p:spTree>
    <p:extLst>
      <p:ext uri="{BB962C8B-B14F-4D97-AF65-F5344CB8AC3E}">
        <p14:creationId xmlns:p14="http://schemas.microsoft.com/office/powerpoint/2010/main" val="9766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0F049-41C0-4668-88E0-2CCDEE6B4174}" type="datetimeFigureOut">
              <a:rPr lang="en-US" smtClean="0"/>
              <a:pPr/>
              <a:t>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AB190-EC0F-4E0C-B661-F433F5504CC0}" type="slidenum">
              <a:rPr lang="en-US" smtClean="0"/>
              <a:pPr/>
              <a:t>‹#›</a:t>
            </a:fld>
            <a:endParaRPr lang="en-US"/>
          </a:p>
        </p:txBody>
      </p:sp>
    </p:spTree>
    <p:extLst>
      <p:ext uri="{BB962C8B-B14F-4D97-AF65-F5344CB8AC3E}">
        <p14:creationId xmlns:p14="http://schemas.microsoft.com/office/powerpoint/2010/main" val="2420853394"/>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447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#9</a:t>
            </a:r>
          </a:p>
        </p:txBody>
      </p:sp>
      <p:sp>
        <p:nvSpPr>
          <p:cNvPr id="3" name="Content Placeholder 2"/>
          <p:cNvSpPr>
            <a:spLocks noGrp="1"/>
          </p:cNvSpPr>
          <p:nvPr>
            <p:ph idx="1"/>
          </p:nvPr>
        </p:nvSpPr>
        <p:spPr>
          <a:xfrm>
            <a:off x="5447761" y="1524013"/>
            <a:ext cx="5906038" cy="4351338"/>
          </a:xfrm>
        </p:spPr>
        <p:txBody>
          <a:bodyPr>
            <a:noAutofit/>
          </a:bodyPr>
          <a:lstStyle/>
          <a:p>
            <a:pPr marL="0" indent="0">
              <a:buNone/>
            </a:pPr>
            <a:r>
              <a:rPr lang="en-US" sz="2200" dirty="0"/>
              <a:t>1. What is a repetition of consonant sounds at the beginning of words or stressed syllables (i.e. ―Peter Piper picked a peck of pickled peppers‖)? </a:t>
            </a:r>
          </a:p>
          <a:p>
            <a:pPr marL="0" indent="0">
              <a:buNone/>
            </a:pPr>
            <a:r>
              <a:rPr lang="en-US" sz="2200" dirty="0"/>
              <a:t>2. What is a literary reference to a well-known work of art, music, history or literature (i.e. ―At lovers‘ perjuries, they say Jove laughs.‖ (Act II, Sc. 2), a reference to Jove [another name for Jupiter, Roman king of the gods])? </a:t>
            </a:r>
          </a:p>
          <a:p>
            <a:pPr marL="0" indent="0">
              <a:buNone/>
            </a:pPr>
            <a:r>
              <a:rPr lang="en-US" sz="2200" dirty="0"/>
              <a:t>3. What is non-rhyming poetry, usually written in iambic pentameter?  Most of Shakespeare‘s plays are written in this form, which is very close to normal speech rhythms and patterns. Often Shakespeare will deviate from this form in order to make a point about the character‘s state of mind or for other emphasis, like a change in the mood. </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2093247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#10</a:t>
            </a:r>
          </a:p>
        </p:txBody>
      </p:sp>
      <p:sp>
        <p:nvSpPr>
          <p:cNvPr id="3" name="Content Placeholder 2"/>
          <p:cNvSpPr>
            <a:spLocks noGrp="1"/>
          </p:cNvSpPr>
          <p:nvPr>
            <p:ph idx="1"/>
          </p:nvPr>
        </p:nvSpPr>
        <p:spPr>
          <a:xfrm>
            <a:off x="5447762" y="1825625"/>
            <a:ext cx="6455480" cy="4351338"/>
          </a:xfrm>
        </p:spPr>
        <p:txBody>
          <a:bodyPr>
            <a:noAutofit/>
          </a:bodyPr>
          <a:lstStyle/>
          <a:p>
            <a:pPr marL="0" indent="0">
              <a:buNone/>
            </a:pPr>
            <a:r>
              <a:rPr lang="en-US" sz="3200" dirty="0"/>
              <a:t>1. In a tragedy, what is a break in the seriousness for a moment of comedy or silliness? </a:t>
            </a:r>
          </a:p>
          <a:p>
            <a:pPr marL="0" indent="0">
              <a:buNone/>
            </a:pPr>
            <a:r>
              <a:rPr lang="en-US" sz="3200" dirty="0"/>
              <a:t>2. What is a word or phrase with more than one meaning, usually when the second meaning is risqué? </a:t>
            </a:r>
          </a:p>
          <a:p>
            <a:pPr marL="0" indent="0">
              <a:buNone/>
            </a:pPr>
            <a:r>
              <a:rPr lang="en-US" sz="3200" dirty="0"/>
              <a:t>3. What do we call it when the audience or reader knows something that the characters in the story do not know? </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4099232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#11</a:t>
            </a:r>
          </a:p>
        </p:txBody>
      </p:sp>
      <p:sp>
        <p:nvSpPr>
          <p:cNvPr id="3" name="Content Placeholder 2"/>
          <p:cNvSpPr>
            <a:spLocks noGrp="1"/>
          </p:cNvSpPr>
          <p:nvPr>
            <p:ph idx="1"/>
          </p:nvPr>
        </p:nvSpPr>
        <p:spPr>
          <a:xfrm>
            <a:off x="5185688" y="1825625"/>
            <a:ext cx="6765680" cy="4351338"/>
          </a:xfrm>
        </p:spPr>
        <p:txBody>
          <a:bodyPr>
            <a:noAutofit/>
          </a:bodyPr>
          <a:lstStyle/>
          <a:p>
            <a:pPr marL="0" indent="0">
              <a:buNone/>
            </a:pPr>
            <a:r>
              <a:rPr lang="en-US" dirty="0"/>
              <a:t>1. What is a substitution of a more pleasant expression for one whose meaning may come across as rude or offensive (i.e. ―He passed away,</a:t>
            </a:r>
            <a:r>
              <a:rPr lang="en-US" i="1" dirty="0"/>
              <a:t>‖</a:t>
            </a:r>
            <a:r>
              <a:rPr lang="en-US" dirty="0"/>
              <a:t> rather than ―He died.‖)? </a:t>
            </a:r>
          </a:p>
          <a:p>
            <a:pPr marL="0" indent="0">
              <a:buNone/>
            </a:pPr>
            <a:r>
              <a:rPr lang="en-US" dirty="0"/>
              <a:t>2. What is writing or speech that is not meant to be taken literally? (often used to compare dissimilar objects; figurative language includes metaphor, simile, personification, and hyperbole) </a:t>
            </a:r>
          </a:p>
          <a:p>
            <a:pPr marL="0" indent="0">
              <a:buNone/>
            </a:pPr>
            <a:r>
              <a:rPr lang="en-US" dirty="0"/>
              <a:t>3. What are hints of events to occur later in a story? </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9857" y="2689919"/>
            <a:ext cx="2324794" cy="2324794"/>
          </a:xfrm>
          <a:prstGeom prst="rect">
            <a:avLst/>
          </a:prstGeom>
        </p:spPr>
      </p:pic>
    </p:spTree>
    <p:extLst>
      <p:ext uri="{BB962C8B-B14F-4D97-AF65-F5344CB8AC3E}">
        <p14:creationId xmlns:p14="http://schemas.microsoft.com/office/powerpoint/2010/main" val="3623400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#12</a:t>
            </a:r>
          </a:p>
        </p:txBody>
      </p:sp>
      <p:sp>
        <p:nvSpPr>
          <p:cNvPr id="3" name="Content Placeholder 2"/>
          <p:cNvSpPr>
            <a:spLocks noGrp="1"/>
          </p:cNvSpPr>
          <p:nvPr>
            <p:ph idx="1"/>
          </p:nvPr>
        </p:nvSpPr>
        <p:spPr>
          <a:xfrm>
            <a:off x="5185688" y="1376446"/>
            <a:ext cx="6765679" cy="4351338"/>
          </a:xfrm>
        </p:spPr>
        <p:txBody>
          <a:bodyPr>
            <a:noAutofit/>
          </a:bodyPr>
          <a:lstStyle/>
          <a:p>
            <a:pPr marL="0" indent="0">
              <a:buNone/>
            </a:pPr>
            <a:r>
              <a:rPr lang="en-US" sz="2600" dirty="0"/>
              <a:t>1. What is a unit in poetry consisting of an unstressed syllable followed by a stressed syllable? </a:t>
            </a:r>
          </a:p>
          <a:p>
            <a:pPr marL="0" indent="0">
              <a:buNone/>
            </a:pPr>
            <a:r>
              <a:rPr lang="en-US" sz="2600" dirty="0"/>
              <a:t>2. What is a 10-syllable line divided into 5 iambic feet (one unstressed syllable followed by one stressed syllable)? This is the basic rhythm of Shakespeare‘s verse. </a:t>
            </a:r>
          </a:p>
          <a:p>
            <a:pPr marL="0" indent="0">
              <a:buNone/>
            </a:pPr>
            <a:r>
              <a:rPr lang="en-US" sz="2600" dirty="0"/>
              <a:t>3. What is language which works to evoke images in your mind (i.e. ―And with thy bloody and invisible hand / Cancel and tear to pieces that great bond / Which keeps me pale.‖)? </a:t>
            </a:r>
          </a:p>
          <a:p>
            <a:pPr marL="0" indent="0">
              <a:buNone/>
            </a:pPr>
            <a:r>
              <a:rPr lang="en-US" sz="2600" dirty="0"/>
              <a:t>4. What is a contradiction between what is expected and what actually is—or appearance versus reality? </a:t>
            </a:r>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497" y="4150122"/>
            <a:ext cx="2324794" cy="2653048"/>
          </a:xfrm>
          <a:prstGeom prst="rect">
            <a:avLst/>
          </a:prstGeom>
        </p:spPr>
      </p:pic>
      <p:pic>
        <p:nvPicPr>
          <p:cNvPr id="9"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76466"/>
            <a:ext cx="2324794" cy="2324794"/>
          </a:xfrm>
          <a:prstGeom prst="rect">
            <a:avLst/>
          </a:prstGeom>
        </p:spPr>
      </p:pic>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7460" y="0"/>
            <a:ext cx="2324794" cy="2324794"/>
          </a:xfrm>
          <a:prstGeom prst="rect">
            <a:avLst/>
          </a:prstGeom>
        </p:spPr>
      </p:pic>
      <p:pic>
        <p:nvPicPr>
          <p:cNvPr id="11"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0894" y="2076466"/>
            <a:ext cx="2324794" cy="2324794"/>
          </a:xfrm>
          <a:prstGeom prst="rect">
            <a:avLst/>
          </a:prstGeom>
        </p:spPr>
      </p:pic>
    </p:spTree>
    <p:extLst>
      <p:ext uri="{BB962C8B-B14F-4D97-AF65-F5344CB8AC3E}">
        <p14:creationId xmlns:p14="http://schemas.microsoft.com/office/powerpoint/2010/main" val="2617633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#13</a:t>
            </a:r>
          </a:p>
        </p:txBody>
      </p:sp>
      <p:sp>
        <p:nvSpPr>
          <p:cNvPr id="3" name="Content Placeholder 2"/>
          <p:cNvSpPr>
            <a:spLocks noGrp="1"/>
          </p:cNvSpPr>
          <p:nvPr>
            <p:ph idx="1"/>
          </p:nvPr>
        </p:nvSpPr>
        <p:spPr>
          <a:xfrm>
            <a:off x="5447761" y="1347550"/>
            <a:ext cx="6327144" cy="4351338"/>
          </a:xfrm>
        </p:spPr>
        <p:txBody>
          <a:bodyPr>
            <a:noAutofit/>
          </a:bodyPr>
          <a:lstStyle/>
          <a:p>
            <a:pPr marL="0" indent="0">
              <a:buNone/>
            </a:pPr>
            <a:r>
              <a:rPr lang="en-US" dirty="0"/>
              <a:t>1. What do we call it when two opposite terms are used together (i.e. ―O heavy lightness!‖)? </a:t>
            </a:r>
          </a:p>
          <a:p>
            <a:pPr marL="0" indent="0">
              <a:buNone/>
            </a:pPr>
            <a:r>
              <a:rPr lang="en-US" dirty="0"/>
              <a:t>2. What is attributing human characteristics to non-human objects? </a:t>
            </a:r>
          </a:p>
          <a:p>
            <a:pPr marL="0" indent="0">
              <a:buNone/>
            </a:pPr>
            <a:r>
              <a:rPr lang="en-US" dirty="0"/>
              <a:t>3. What is a normal speech rhythm?  Shakespeare often wrote certain characters speaking either in all verse or all prose, indicating some personality trait of the character. If the character deviates from its normal form, be aware of a changing state of mind…often prose signals a character slipping into insanity! </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2210687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#14</a:t>
            </a:r>
          </a:p>
        </p:txBody>
      </p:sp>
      <p:sp>
        <p:nvSpPr>
          <p:cNvPr id="3" name="Content Placeholder 2"/>
          <p:cNvSpPr>
            <a:spLocks noGrp="1"/>
          </p:cNvSpPr>
          <p:nvPr>
            <p:ph idx="1"/>
          </p:nvPr>
        </p:nvSpPr>
        <p:spPr>
          <a:xfrm>
            <a:off x="5447762" y="1825625"/>
            <a:ext cx="5906038" cy="4351338"/>
          </a:xfrm>
        </p:spPr>
        <p:txBody>
          <a:bodyPr>
            <a:normAutofit fontScale="92500" lnSpcReduction="10000"/>
          </a:bodyPr>
          <a:lstStyle/>
          <a:p>
            <a:pPr marL="0" indent="0">
              <a:buNone/>
            </a:pPr>
            <a:r>
              <a:rPr lang="en-US" dirty="0"/>
              <a:t>1. What is a play on words, especially those that sound alike, but have different meanings (i.e. ―Ask for me tomorrow and you will find me a grave man‖)?  </a:t>
            </a:r>
          </a:p>
          <a:p>
            <a:pPr marL="0" indent="0">
              <a:buNone/>
            </a:pPr>
            <a:r>
              <a:rPr lang="en-US" dirty="0"/>
              <a:t>2. What are two rhyming lines at the end of a speech, signaling that a character is leaving the stage or that the scene is ending? </a:t>
            </a:r>
          </a:p>
          <a:p>
            <a:pPr marL="0" indent="0">
              <a:buNone/>
            </a:pPr>
            <a:r>
              <a:rPr lang="en-US" dirty="0"/>
              <a:t>3. What is a figure of speech comparing two unlike things that is often introduced by like or as (i.e. ―My love is like a red, red rose‖)? </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2444741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#15</a:t>
            </a:r>
          </a:p>
        </p:txBody>
      </p:sp>
      <p:sp>
        <p:nvSpPr>
          <p:cNvPr id="3" name="Content Placeholder 2"/>
          <p:cNvSpPr>
            <a:spLocks noGrp="1"/>
          </p:cNvSpPr>
          <p:nvPr>
            <p:ph idx="1"/>
          </p:nvPr>
        </p:nvSpPr>
        <p:spPr>
          <a:xfrm>
            <a:off x="5447762" y="1825625"/>
            <a:ext cx="5906038" cy="4351338"/>
          </a:xfrm>
        </p:spPr>
        <p:txBody>
          <a:bodyPr>
            <a:normAutofit/>
          </a:bodyPr>
          <a:lstStyle/>
          <a:p>
            <a:pPr marL="0" indent="0">
              <a:buNone/>
            </a:pPr>
            <a:r>
              <a:rPr lang="en-US" sz="4000" dirty="0"/>
              <a:t>1. Who is the Roman god of love?</a:t>
            </a:r>
          </a:p>
          <a:p>
            <a:pPr marL="0" indent="0">
              <a:buNone/>
            </a:pPr>
            <a:r>
              <a:rPr lang="en-US" sz="4000" dirty="0"/>
              <a:t>2. Who is the Roman goddess of love?</a:t>
            </a:r>
          </a:p>
          <a:p>
            <a:pPr marL="0" indent="0">
              <a:buNone/>
            </a:pPr>
            <a:r>
              <a:rPr lang="en-US" sz="4000" dirty="0"/>
              <a:t>3.  Who is the Roman goddess of the hunt?</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3990643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#16</a:t>
            </a:r>
          </a:p>
        </p:txBody>
      </p:sp>
      <p:sp>
        <p:nvSpPr>
          <p:cNvPr id="3" name="Content Placeholder 2"/>
          <p:cNvSpPr>
            <a:spLocks noGrp="1"/>
          </p:cNvSpPr>
          <p:nvPr>
            <p:ph idx="1"/>
          </p:nvPr>
        </p:nvSpPr>
        <p:spPr>
          <a:xfrm>
            <a:off x="5447761" y="1556098"/>
            <a:ext cx="6567775" cy="4351338"/>
          </a:xfrm>
        </p:spPr>
        <p:txBody>
          <a:bodyPr>
            <a:noAutofit/>
          </a:bodyPr>
          <a:lstStyle/>
          <a:p>
            <a:pPr marL="0" indent="0">
              <a:buNone/>
            </a:pPr>
            <a:r>
              <a:rPr lang="en-US" sz="3200" dirty="0"/>
              <a:t>1. Who is the king of the gods in Roman mythology?</a:t>
            </a:r>
          </a:p>
          <a:p>
            <a:pPr marL="0" indent="0">
              <a:buNone/>
            </a:pPr>
            <a:r>
              <a:rPr lang="en-US" sz="3200" dirty="0"/>
              <a:t>2. Who is the Roman nymph who loved the sound of her own voice? </a:t>
            </a:r>
          </a:p>
          <a:p>
            <a:pPr marL="0" indent="0">
              <a:buNone/>
            </a:pPr>
            <a:r>
              <a:rPr lang="en-US" sz="3200" dirty="0"/>
              <a:t>3. What is a Christian holiday celebrating the resurrection of Christ?</a:t>
            </a:r>
          </a:p>
          <a:p>
            <a:pPr marL="0" indent="0">
              <a:buNone/>
            </a:pPr>
            <a:r>
              <a:rPr lang="en-US" sz="3200" dirty="0"/>
              <a:t>4. What is name of the plague beginning in the 14th century that killed nearly half of Europe’s population and continued until the 18th century? </a:t>
            </a:r>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035" y="4324659"/>
            <a:ext cx="2324794" cy="2324794"/>
          </a:xfrm>
          <a:prstGeom prst="rect">
            <a:avLst/>
          </a:prstGeom>
        </p:spPr>
      </p:pic>
      <p:pic>
        <p:nvPicPr>
          <p:cNvPr id="9"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62" y="2137851"/>
            <a:ext cx="2324794" cy="2324794"/>
          </a:xfrm>
          <a:prstGeom prst="rect">
            <a:avLst/>
          </a:prstGeom>
        </p:spPr>
      </p:pic>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3712" y="7967"/>
            <a:ext cx="2324794" cy="2324794"/>
          </a:xfrm>
          <a:prstGeom prst="rect">
            <a:avLst/>
          </a:prstGeom>
        </p:spPr>
      </p:pic>
      <p:pic>
        <p:nvPicPr>
          <p:cNvPr id="11"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01129" y="2035395"/>
            <a:ext cx="2324794" cy="2324794"/>
          </a:xfrm>
          <a:prstGeom prst="rect">
            <a:avLst/>
          </a:prstGeom>
        </p:spPr>
      </p:pic>
    </p:spTree>
    <p:extLst>
      <p:ext uri="{BB962C8B-B14F-4D97-AF65-F5344CB8AC3E}">
        <p14:creationId xmlns:p14="http://schemas.microsoft.com/office/powerpoint/2010/main" val="3098746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0" y="961812"/>
            <a:ext cx="9480194" cy="4912202"/>
          </a:xfrm>
        </p:spPr>
        <p:txBody>
          <a:bodyPr>
            <a:noAutofit/>
          </a:bodyPr>
          <a:lstStyle/>
          <a:p>
            <a:pPr marL="0" indent="0">
              <a:buNone/>
            </a:pPr>
            <a:r>
              <a:rPr lang="en-US" sz="9600" dirty="0">
                <a:effectLst>
                  <a:outerShdw blurRad="38100" dist="38100" dir="2700000" algn="tl">
                    <a:srgbClr val="000000">
                      <a:alpha val="43137"/>
                    </a:srgbClr>
                  </a:outerShdw>
                </a:effectLst>
                <a:ea typeface="Adobe Gothic Std B" panose="020B0800000000000000" pitchFamily="34" charset="-128"/>
              </a:rPr>
              <a:t>Exit Ticket:</a:t>
            </a:r>
            <a:endParaRPr lang="en-US" sz="8000" dirty="0">
              <a:effectLst>
                <a:outerShdw blurRad="38100" dist="38100" dir="2700000" algn="tl">
                  <a:srgbClr val="000000">
                    <a:alpha val="43137"/>
                  </a:srgbClr>
                </a:outerShdw>
              </a:effectLst>
              <a:ea typeface="Adobe Gothic Std B" panose="020B0800000000000000" pitchFamily="34" charset="-128"/>
            </a:endParaRPr>
          </a:p>
          <a:p>
            <a:pPr>
              <a:buFont typeface="Wingdings" panose="05000000000000000000" pitchFamily="2" charset="2"/>
              <a:buChar char="ü"/>
            </a:pPr>
            <a:r>
              <a:rPr lang="en-US" sz="6600" dirty="0">
                <a:cs typeface="Adobe Arabic" panose="02040503050201020203" pitchFamily="18" charset="-78"/>
              </a:rPr>
              <a:t>Of all that you learned today, what idea stands out the most to you?  Why?  Explain.</a:t>
            </a:r>
          </a:p>
          <a:p>
            <a:pPr marL="0" indent="0">
              <a:buNone/>
            </a:pPr>
            <a:endParaRPr lang="en-US" sz="4800" dirty="0">
              <a:cs typeface="Adobe Arabic" panose="02040503050201020203" pitchFamily="18" charset="-78"/>
            </a:endParaRPr>
          </a:p>
          <a:p>
            <a:pPr marL="457200" lvl="1" indent="0">
              <a:buNone/>
            </a:pPr>
            <a:endParaRPr lang="en-US" sz="4400" dirty="0">
              <a:cs typeface="Adobe Arabic" panose="02040503050201020203" pitchFamily="18" charset="-78"/>
            </a:endParaRPr>
          </a:p>
        </p:txBody>
      </p:sp>
      <p:sp>
        <p:nvSpPr>
          <p:cNvPr id="6" name="TextBox 5"/>
          <p:cNvSpPr txBox="1"/>
          <p:nvPr/>
        </p:nvSpPr>
        <p:spPr>
          <a:xfrm>
            <a:off x="9047747" y="47296"/>
            <a:ext cx="3144253" cy="584775"/>
          </a:xfrm>
          <a:prstGeom prst="rect">
            <a:avLst/>
          </a:prstGeom>
          <a:noFill/>
        </p:spPr>
        <p:txBody>
          <a:bodyPr wrap="square" rtlCol="0">
            <a:spAutoFit/>
          </a:bodyPr>
          <a:lstStyle/>
          <a:p>
            <a:pPr algn="r"/>
            <a:r>
              <a:rPr lang="en-US" sz="3200" b="1" dirty="0">
                <a:cs typeface="Arial" panose="020B0604020202020204" pitchFamily="34" charset="0"/>
              </a:rPr>
              <a:t>5 minutes</a:t>
            </a:r>
          </a:p>
        </p:txBody>
      </p:sp>
      <p:sp>
        <p:nvSpPr>
          <p:cNvPr id="15" name="Title 1"/>
          <p:cNvSpPr txBox="1">
            <a:spLocks/>
          </p:cNvSpPr>
          <p:nvPr/>
        </p:nvSpPr>
        <p:spPr>
          <a:xfrm>
            <a:off x="0" y="0"/>
            <a:ext cx="10159999" cy="122971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2800" dirty="0">
                <a:solidFill>
                  <a:schemeClr val="tx1"/>
                </a:solidFill>
                <a:effectLst>
                  <a:outerShdw blurRad="38100" dist="38100" dir="2700000" algn="tl">
                    <a:srgbClr val="000000">
                      <a:alpha val="43137"/>
                    </a:srgbClr>
                  </a:outerShdw>
                </a:effectLst>
                <a:latin typeface="+mn-lt"/>
                <a:ea typeface="Cambria Math" panose="02040503050406030204" pitchFamily="18" charset="0"/>
              </a:rPr>
              <a:t>GOALS</a:t>
            </a:r>
            <a:r>
              <a:rPr lang="en-US" sz="2400" dirty="0">
                <a:solidFill>
                  <a:schemeClr val="tx1"/>
                </a:solidFill>
                <a:latin typeface="+mn-lt"/>
              </a:rPr>
              <a:t/>
            </a:r>
            <a:br>
              <a:rPr lang="en-US" sz="2400" dirty="0">
                <a:solidFill>
                  <a:schemeClr val="tx1"/>
                </a:solidFill>
                <a:latin typeface="+mn-lt"/>
              </a:rPr>
            </a:br>
            <a:r>
              <a:rPr lang="en-US" sz="2400" dirty="0">
                <a:solidFill>
                  <a:schemeClr val="tx1"/>
                </a:solidFill>
                <a:latin typeface="+mn-lt"/>
              </a:rPr>
              <a:t>~</a:t>
            </a:r>
            <a:r>
              <a:rPr lang="en-US" sz="2800" dirty="0">
                <a:solidFill>
                  <a:schemeClr val="tx1"/>
                </a:solidFill>
                <a:latin typeface="+mn-lt"/>
              </a:rPr>
              <a:t>I can adapt writing to audience and purpose.</a:t>
            </a:r>
          </a:p>
          <a:p>
            <a:endParaRPr lang="en-US" sz="2600" dirty="0">
              <a:solidFill>
                <a:schemeClr val="tx1"/>
              </a:solidFill>
              <a:latin typeface="+mn-lt"/>
            </a:endParaRPr>
          </a:p>
        </p:txBody>
      </p:sp>
    </p:spTree>
    <p:extLst>
      <p:ext uri="{BB962C8B-B14F-4D97-AF65-F5344CB8AC3E}">
        <p14:creationId xmlns:p14="http://schemas.microsoft.com/office/powerpoint/2010/main" val="3535377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#1</a:t>
            </a:r>
          </a:p>
        </p:txBody>
      </p:sp>
      <p:sp>
        <p:nvSpPr>
          <p:cNvPr id="3" name="Content Placeholder 2"/>
          <p:cNvSpPr>
            <a:spLocks noGrp="1"/>
          </p:cNvSpPr>
          <p:nvPr>
            <p:ph idx="1"/>
          </p:nvPr>
        </p:nvSpPr>
        <p:spPr>
          <a:xfrm>
            <a:off x="5447761" y="1825625"/>
            <a:ext cx="6497495" cy="4351338"/>
          </a:xfrm>
        </p:spPr>
        <p:txBody>
          <a:bodyPr>
            <a:normAutofit/>
          </a:bodyPr>
          <a:lstStyle/>
          <a:p>
            <a:pPr marL="0" indent="0">
              <a:buNone/>
            </a:pPr>
            <a:r>
              <a:rPr lang="en-US" sz="4100" dirty="0"/>
              <a:t>1. What day is Shakespeare’s birthday?</a:t>
            </a:r>
          </a:p>
          <a:p>
            <a:pPr marL="0" indent="0">
              <a:buNone/>
            </a:pPr>
            <a:r>
              <a:rPr lang="en-US" sz="4100" dirty="0"/>
              <a:t>2. Who was Shakespeare’s wife?</a:t>
            </a:r>
          </a:p>
          <a:p>
            <a:pPr marL="0" indent="0">
              <a:buNone/>
            </a:pPr>
            <a:r>
              <a:rPr lang="en-US" sz="4100" dirty="0"/>
              <a:t>3. Where was Shakespeare born? </a:t>
            </a:r>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459" y="1027906"/>
            <a:ext cx="3972211" cy="3972211"/>
          </a:xfrm>
          <a:prstGeom prst="rect">
            <a:avLst/>
          </a:prstGeom>
        </p:spPr>
      </p:pic>
    </p:spTree>
    <p:extLst>
      <p:ext uri="{BB962C8B-B14F-4D97-AF65-F5344CB8AC3E}">
        <p14:creationId xmlns:p14="http://schemas.microsoft.com/office/powerpoint/2010/main" val="242603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#2</a:t>
            </a:r>
          </a:p>
        </p:txBody>
      </p:sp>
      <p:sp>
        <p:nvSpPr>
          <p:cNvPr id="3" name="Content Placeholder 2"/>
          <p:cNvSpPr>
            <a:spLocks noGrp="1"/>
          </p:cNvSpPr>
          <p:nvPr>
            <p:ph idx="1"/>
          </p:nvPr>
        </p:nvSpPr>
        <p:spPr>
          <a:xfrm>
            <a:off x="5447761" y="1825625"/>
            <a:ext cx="6497495" cy="4351338"/>
          </a:xfrm>
        </p:spPr>
        <p:txBody>
          <a:bodyPr>
            <a:normAutofit/>
          </a:bodyPr>
          <a:lstStyle/>
          <a:p>
            <a:pPr marL="0" indent="0">
              <a:buNone/>
            </a:pPr>
            <a:r>
              <a:rPr lang="en-US" sz="4100" dirty="0"/>
              <a:t>1. How many sonnets did Shakespeare write?</a:t>
            </a:r>
          </a:p>
          <a:p>
            <a:pPr marL="0" indent="0">
              <a:buNone/>
            </a:pPr>
            <a:r>
              <a:rPr lang="en-US" sz="4100" dirty="0"/>
              <a:t>2. What are two kinds of play Shakespeare wrote?</a:t>
            </a:r>
          </a:p>
          <a:p>
            <a:pPr marL="0" indent="0">
              <a:buNone/>
            </a:pPr>
            <a:r>
              <a:rPr lang="en-US" sz="4100" dirty="0"/>
              <a:t>3. Name a king or queen for Shakespeare worked. </a:t>
            </a:r>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3438" y="592409"/>
            <a:ext cx="2196557" cy="2196557"/>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3438" y="3311546"/>
            <a:ext cx="2196557" cy="2196557"/>
          </a:xfrm>
          <a:prstGeom prst="rect">
            <a:avLst/>
          </a:prstGeom>
        </p:spPr>
      </p:pic>
    </p:spTree>
    <p:extLst>
      <p:ext uri="{BB962C8B-B14F-4D97-AF65-F5344CB8AC3E}">
        <p14:creationId xmlns:p14="http://schemas.microsoft.com/office/powerpoint/2010/main" val="147705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#3</a:t>
            </a:r>
          </a:p>
        </p:txBody>
      </p:sp>
      <p:sp>
        <p:nvSpPr>
          <p:cNvPr id="3" name="Content Placeholder 2"/>
          <p:cNvSpPr>
            <a:spLocks noGrp="1"/>
          </p:cNvSpPr>
          <p:nvPr>
            <p:ph idx="1"/>
          </p:nvPr>
        </p:nvSpPr>
        <p:spPr>
          <a:xfrm>
            <a:off x="5447761" y="1825625"/>
            <a:ext cx="6497495" cy="4351338"/>
          </a:xfrm>
        </p:spPr>
        <p:txBody>
          <a:bodyPr>
            <a:normAutofit/>
          </a:bodyPr>
          <a:lstStyle/>
          <a:p>
            <a:pPr marL="0" indent="0">
              <a:buNone/>
            </a:pPr>
            <a:r>
              <a:rPr lang="en-US" sz="4100" dirty="0"/>
              <a:t>1. What was Shakespeare’s main job title?</a:t>
            </a:r>
          </a:p>
          <a:p>
            <a:pPr marL="0" indent="0">
              <a:buNone/>
            </a:pPr>
            <a:r>
              <a:rPr lang="en-US" sz="4100" dirty="0"/>
              <a:t>2. Name the theater where Shakespeare worked.</a:t>
            </a:r>
          </a:p>
          <a:p>
            <a:pPr marL="0" indent="0">
              <a:buNone/>
            </a:pPr>
            <a:r>
              <a:rPr lang="en-US" sz="4100" dirty="0"/>
              <a:t>3. How many plays did Shakespeare write?</a:t>
            </a:r>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312" y="365125"/>
            <a:ext cx="2308752" cy="2308752"/>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5312" y="3357204"/>
            <a:ext cx="2308752" cy="2308752"/>
          </a:xfrm>
          <a:prstGeom prst="rect">
            <a:avLst/>
          </a:prstGeom>
        </p:spPr>
      </p:pic>
    </p:spTree>
    <p:extLst>
      <p:ext uri="{BB962C8B-B14F-4D97-AF65-F5344CB8AC3E}">
        <p14:creationId xmlns:p14="http://schemas.microsoft.com/office/powerpoint/2010/main" val="1805424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#4</a:t>
            </a:r>
          </a:p>
        </p:txBody>
      </p:sp>
      <p:sp>
        <p:nvSpPr>
          <p:cNvPr id="3" name="Content Placeholder 2"/>
          <p:cNvSpPr>
            <a:spLocks noGrp="1"/>
          </p:cNvSpPr>
          <p:nvPr>
            <p:ph idx="1"/>
          </p:nvPr>
        </p:nvSpPr>
        <p:spPr>
          <a:xfrm>
            <a:off x="5447761" y="1825625"/>
            <a:ext cx="6497495" cy="4351338"/>
          </a:xfrm>
        </p:spPr>
        <p:txBody>
          <a:bodyPr>
            <a:normAutofit/>
          </a:bodyPr>
          <a:lstStyle/>
          <a:p>
            <a:pPr marL="0" indent="0">
              <a:buNone/>
            </a:pPr>
            <a:r>
              <a:rPr lang="en-US" sz="4100" dirty="0"/>
              <a:t>1. Who was Shakespeare’s patron?</a:t>
            </a:r>
          </a:p>
          <a:p>
            <a:pPr marL="0" indent="0">
              <a:buNone/>
            </a:pPr>
            <a:r>
              <a:rPr lang="en-US" sz="4100" dirty="0"/>
              <a:t>2. To whom did Shakespeare leave his effects after his death?</a:t>
            </a:r>
          </a:p>
          <a:p>
            <a:pPr marL="0" indent="0">
              <a:buNone/>
            </a:pPr>
            <a:r>
              <a:rPr lang="en-US" sz="4100" dirty="0"/>
              <a:t>3</a:t>
            </a:r>
            <a:r>
              <a:rPr lang="en-US" sz="4100" dirty="0" smtClean="0"/>
              <a:t>. </a:t>
            </a:r>
            <a:r>
              <a:rPr lang="en-US" sz="4100" dirty="0"/>
              <a:t>Was Shakespeare a real person?</a:t>
            </a:r>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6578" y="325658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7478" y="663228"/>
            <a:ext cx="2324794" cy="2324794"/>
          </a:xfrm>
          <a:prstGeom prst="rect">
            <a:avLst/>
          </a:prstGeom>
        </p:spPr>
      </p:pic>
    </p:spTree>
    <p:extLst>
      <p:ext uri="{BB962C8B-B14F-4D97-AF65-F5344CB8AC3E}">
        <p14:creationId xmlns:p14="http://schemas.microsoft.com/office/powerpoint/2010/main" val="2615499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#5</a:t>
            </a:r>
          </a:p>
        </p:txBody>
      </p:sp>
      <p:sp>
        <p:nvSpPr>
          <p:cNvPr id="3" name="Content Placeholder 2"/>
          <p:cNvSpPr>
            <a:spLocks noGrp="1"/>
          </p:cNvSpPr>
          <p:nvPr>
            <p:ph idx="1"/>
          </p:nvPr>
        </p:nvSpPr>
        <p:spPr>
          <a:xfrm>
            <a:off x="5447762" y="1825625"/>
            <a:ext cx="5906038" cy="4351338"/>
          </a:xfrm>
        </p:spPr>
        <p:txBody>
          <a:bodyPr>
            <a:noAutofit/>
          </a:bodyPr>
          <a:lstStyle/>
          <a:p>
            <a:pPr marL="0" indent="0">
              <a:buNone/>
            </a:pPr>
            <a:r>
              <a:rPr lang="en-US" sz="3600" dirty="0"/>
              <a:t>1. What is a division within a play much like chapters of a novel?</a:t>
            </a:r>
          </a:p>
          <a:p>
            <a:pPr marL="0" indent="0">
              <a:buNone/>
            </a:pPr>
            <a:r>
              <a:rPr lang="en-US" sz="3600" dirty="0"/>
              <a:t>2. What are lines that are spoken by a character directly to the audience? </a:t>
            </a:r>
          </a:p>
          <a:p>
            <a:pPr marL="0" indent="0">
              <a:buNone/>
            </a:pPr>
            <a:r>
              <a:rPr lang="en-US" sz="3600" dirty="0"/>
              <a:t>3. What is a list of characters presented before the action begins? </a:t>
            </a:r>
          </a:p>
          <a:p>
            <a:pPr marL="0" indent="0">
              <a:buNone/>
            </a:pPr>
            <a:endParaRPr lang="en-US" sz="3600"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971028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#6</a:t>
            </a:r>
          </a:p>
        </p:txBody>
      </p:sp>
      <p:sp>
        <p:nvSpPr>
          <p:cNvPr id="3" name="Content Placeholder 2"/>
          <p:cNvSpPr>
            <a:spLocks noGrp="1"/>
          </p:cNvSpPr>
          <p:nvPr>
            <p:ph idx="1"/>
          </p:nvPr>
        </p:nvSpPr>
        <p:spPr>
          <a:xfrm>
            <a:off x="5447761" y="1825625"/>
            <a:ext cx="6359227" cy="4351338"/>
          </a:xfrm>
        </p:spPr>
        <p:txBody>
          <a:bodyPr>
            <a:noAutofit/>
          </a:bodyPr>
          <a:lstStyle/>
          <a:p>
            <a:pPr marL="0" indent="0">
              <a:buNone/>
            </a:pPr>
            <a:r>
              <a:rPr lang="en-US" sz="3400" dirty="0"/>
              <a:t>1. What is a person or group of people who act as a narrator, commentator, or general audience to the action of the play? </a:t>
            </a:r>
          </a:p>
          <a:p>
            <a:pPr marL="0" indent="0">
              <a:buNone/>
            </a:pPr>
            <a:r>
              <a:rPr lang="en-US" sz="3400" dirty="0"/>
              <a:t>2. What is a humorous work of drama? </a:t>
            </a:r>
          </a:p>
          <a:p>
            <a:pPr marL="0" indent="0">
              <a:buNone/>
            </a:pPr>
            <a:r>
              <a:rPr lang="en-US" sz="3400" dirty="0"/>
              <a:t>3. What is conversation between two or more characters? </a:t>
            </a:r>
          </a:p>
          <a:p>
            <a:pPr marL="0" indent="0">
              <a:buNone/>
            </a:pPr>
            <a:endParaRPr lang="en-US" sz="3400"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542946"/>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8824" y="152225"/>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9335" y="2960375"/>
            <a:ext cx="2324794" cy="2324794"/>
          </a:xfrm>
          <a:prstGeom prst="rect">
            <a:avLst/>
          </a:prstGeom>
        </p:spPr>
      </p:pic>
    </p:spTree>
    <p:extLst>
      <p:ext uri="{BB962C8B-B14F-4D97-AF65-F5344CB8AC3E}">
        <p14:creationId xmlns:p14="http://schemas.microsoft.com/office/powerpoint/2010/main" val="1620364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068" y="4533206"/>
            <a:ext cx="2324794" cy="2324794"/>
          </a:xfrm>
          <a:prstGeom prst="rect">
            <a:avLst/>
          </a:prstGeom>
        </p:spPr>
      </p:pic>
      <p:sp>
        <p:nvSpPr>
          <p:cNvPr id="2" name="Title 1"/>
          <p:cNvSpPr>
            <a:spLocks noGrp="1"/>
          </p:cNvSpPr>
          <p:nvPr>
            <p:ph type="title"/>
          </p:nvPr>
        </p:nvSpPr>
        <p:spPr>
          <a:xfrm>
            <a:off x="5447762" y="365125"/>
            <a:ext cx="5906037" cy="1325563"/>
          </a:xfrm>
        </p:spPr>
        <p:txBody>
          <a:bodyPr>
            <a:normAutofit/>
          </a:bodyPr>
          <a:lstStyle/>
          <a:p>
            <a:r>
              <a:rPr lang="en-US" sz="7200" b="1" dirty="0"/>
              <a:t>Station #7</a:t>
            </a:r>
          </a:p>
        </p:txBody>
      </p:sp>
      <p:sp>
        <p:nvSpPr>
          <p:cNvPr id="3" name="Content Placeholder 2"/>
          <p:cNvSpPr>
            <a:spLocks noGrp="1"/>
          </p:cNvSpPr>
          <p:nvPr>
            <p:ph idx="1"/>
          </p:nvPr>
        </p:nvSpPr>
        <p:spPr>
          <a:xfrm>
            <a:off x="5447762" y="1825625"/>
            <a:ext cx="6503606" cy="4351338"/>
          </a:xfrm>
        </p:spPr>
        <p:txBody>
          <a:bodyPr>
            <a:noAutofit/>
          </a:bodyPr>
          <a:lstStyle/>
          <a:p>
            <a:pPr marL="0" indent="0">
              <a:buNone/>
            </a:pPr>
            <a:r>
              <a:rPr lang="en-US" sz="3200" dirty="0"/>
              <a:t>1. What is a work of literature designed to be performed in front of an audience? </a:t>
            </a:r>
          </a:p>
          <a:p>
            <a:pPr marL="0" indent="0">
              <a:buNone/>
            </a:pPr>
            <a:r>
              <a:rPr lang="en-US" sz="3200" dirty="0"/>
              <a:t>2. What is a character who is nearly opposite of another character?</a:t>
            </a:r>
          </a:p>
          <a:p>
            <a:pPr marL="0" indent="0">
              <a:buNone/>
            </a:pPr>
            <a:r>
              <a:rPr lang="en-US" sz="3200" dirty="0"/>
              <a:t>3. What is a long speech spoken by a character to himself, another character, or to the audience? </a:t>
            </a:r>
          </a:p>
          <a:p>
            <a:pPr marL="0" indent="0">
              <a:buNone/>
            </a:pPr>
            <a:r>
              <a:rPr lang="en-US" sz="3200" dirty="0"/>
              <a:t>4. What is a division of an act into smaller parts? </a:t>
            </a: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39" y="2387093"/>
            <a:ext cx="2324794" cy="2324794"/>
          </a:xfrm>
          <a:prstGeom prst="rect">
            <a:avLst/>
          </a:prstGeom>
        </p:spPr>
      </p:pic>
      <p:pic>
        <p:nvPicPr>
          <p:cNvPr id="6"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1235" y="216514"/>
            <a:ext cx="2324794" cy="2324794"/>
          </a:xfrm>
          <a:prstGeom prst="rect">
            <a:avLst/>
          </a:prstGeom>
        </p:spPr>
      </p:pic>
      <p:pic>
        <p:nvPicPr>
          <p:cNvPr id="8"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21969" y="2208412"/>
            <a:ext cx="2324794" cy="2324794"/>
          </a:xfrm>
          <a:prstGeom prst="rect">
            <a:avLst/>
          </a:prstGeom>
        </p:spPr>
      </p:pic>
    </p:spTree>
    <p:extLst>
      <p:ext uri="{BB962C8B-B14F-4D97-AF65-F5344CB8AC3E}">
        <p14:creationId xmlns:p14="http://schemas.microsoft.com/office/powerpoint/2010/main" val="278150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762" y="365125"/>
            <a:ext cx="5906037" cy="1325563"/>
          </a:xfrm>
        </p:spPr>
        <p:txBody>
          <a:bodyPr>
            <a:normAutofit/>
          </a:bodyPr>
          <a:lstStyle/>
          <a:p>
            <a:r>
              <a:rPr lang="en-US" sz="7200" b="1" dirty="0"/>
              <a:t>Station #8</a:t>
            </a:r>
          </a:p>
        </p:txBody>
      </p:sp>
      <p:sp>
        <p:nvSpPr>
          <p:cNvPr id="3" name="Content Placeholder 2"/>
          <p:cNvSpPr>
            <a:spLocks noGrp="1"/>
          </p:cNvSpPr>
          <p:nvPr>
            <p:ph idx="1"/>
          </p:nvPr>
        </p:nvSpPr>
        <p:spPr>
          <a:xfrm>
            <a:off x="5325979" y="1491929"/>
            <a:ext cx="6609346" cy="4351338"/>
          </a:xfrm>
        </p:spPr>
        <p:txBody>
          <a:bodyPr>
            <a:noAutofit/>
          </a:bodyPr>
          <a:lstStyle/>
          <a:p>
            <a:pPr marL="0" indent="0">
              <a:buNone/>
            </a:pPr>
            <a:r>
              <a:rPr lang="en-US" sz="2600" dirty="0"/>
              <a:t>1. What are thoughts spoken aloud by a character when he/she is alone, or thinks he/she is alone? </a:t>
            </a:r>
          </a:p>
          <a:p>
            <a:pPr marL="0" indent="0">
              <a:buNone/>
            </a:pPr>
            <a:r>
              <a:rPr lang="en-US" sz="2600" dirty="0"/>
              <a:t>2. What are italicized comments that identify parts of the setting or the use of props or costumes, give further information about a character, or provide background information; in Shakespeare‘s plays, stage directions can also appear in brackets, parenthesis, and/or half-brackets? </a:t>
            </a:r>
          </a:p>
          <a:p>
            <a:pPr marL="0" indent="0">
              <a:buNone/>
            </a:pPr>
            <a:r>
              <a:rPr lang="en-US" sz="2600" dirty="0"/>
              <a:t>3. What is a serious work of drama in which the hero suffers catastrophe or serious misfortune, usually because of his own actions? </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027" y="2689919"/>
            <a:ext cx="2324794" cy="2324794"/>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461" y="435560"/>
            <a:ext cx="2324794" cy="2324794"/>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894" y="2689919"/>
            <a:ext cx="2324794" cy="2324794"/>
          </a:xfrm>
          <a:prstGeom prst="rect">
            <a:avLst/>
          </a:prstGeom>
        </p:spPr>
      </p:pic>
    </p:spTree>
    <p:extLst>
      <p:ext uri="{BB962C8B-B14F-4D97-AF65-F5344CB8AC3E}">
        <p14:creationId xmlns:p14="http://schemas.microsoft.com/office/powerpoint/2010/main" val="3458472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10231</TotalTime>
  <Words>1140</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Adobe Arabic</vt:lpstr>
      <vt:lpstr>Adobe Gothic Std B</vt:lpstr>
      <vt:lpstr>Arial</vt:lpstr>
      <vt:lpstr>Calibri</vt:lpstr>
      <vt:lpstr>Calibri Light</vt:lpstr>
      <vt:lpstr>Cambria Math</vt:lpstr>
      <vt:lpstr>Wingdings</vt:lpstr>
      <vt:lpstr>Office Theme</vt:lpstr>
      <vt:lpstr>PowerPoint Presentation</vt:lpstr>
      <vt:lpstr>Station #1</vt:lpstr>
      <vt:lpstr>Station #2</vt:lpstr>
      <vt:lpstr>Station #3</vt:lpstr>
      <vt:lpstr>Station #4</vt:lpstr>
      <vt:lpstr>Station #5</vt:lpstr>
      <vt:lpstr>Station #6</vt:lpstr>
      <vt:lpstr>Station #7</vt:lpstr>
      <vt:lpstr>Station #8</vt:lpstr>
      <vt:lpstr>Station #9</vt:lpstr>
      <vt:lpstr>Station #10</vt:lpstr>
      <vt:lpstr>Station #11</vt:lpstr>
      <vt:lpstr>Station #12</vt:lpstr>
      <vt:lpstr>Station #13</vt:lpstr>
      <vt:lpstr>Station #14</vt:lpstr>
      <vt:lpstr>Station #15</vt:lpstr>
      <vt:lpstr>Station #16</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January 6</dc:title>
  <dc:creator>Candace Peters</dc:creator>
  <cp:lastModifiedBy>Dorazio, Jennifer</cp:lastModifiedBy>
  <cp:revision>190</cp:revision>
  <cp:lastPrinted>2016-08-30T23:50:59Z</cp:lastPrinted>
  <dcterms:created xsi:type="dcterms:W3CDTF">2014-01-05T22:27:14Z</dcterms:created>
  <dcterms:modified xsi:type="dcterms:W3CDTF">2017-02-03T22:20:20Z</dcterms:modified>
</cp:coreProperties>
</file>