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7" r:id="rId3"/>
    <p:sldId id="258" r:id="rId4"/>
    <p:sldId id="259" r:id="rId5"/>
    <p:sldId id="261" r:id="rId6"/>
    <p:sldId id="260" r:id="rId7"/>
    <p:sldId id="262" r:id="rId8"/>
    <p:sldId id="263" r:id="rId9"/>
    <p:sldId id="264" r:id="rId10"/>
    <p:sldId id="265" r:id="rId11"/>
    <p:sldId id="266" r:id="rId12"/>
    <p:sldId id="268" r:id="rId13"/>
    <p:sldId id="267"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8" r:id="rId42"/>
    <p:sldId id="299" r:id="rId43"/>
    <p:sldId id="300" r:id="rId44"/>
    <p:sldId id="301" r:id="rId45"/>
    <p:sldId id="302" r:id="rId46"/>
    <p:sldId id="303" r:id="rId47"/>
    <p:sldId id="304" r:id="rId48"/>
    <p:sldId id="30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42" d="100"/>
          <a:sy n="42" d="100"/>
        </p:scale>
        <p:origin x="13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45735-7107-4216-8EF5-85B80D92AB8A}" type="datetimeFigureOut">
              <a:rPr lang="en-US" smtClean="0"/>
              <a:pPr/>
              <a:t>9/22/2015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6F95D1-79AE-49A2-AE51-BD1D3B18D786}" type="slidenum">
              <a:rPr lang="en-US" smtClean="0"/>
              <a:pPr/>
              <a:t>‹#›</a:t>
            </a:fld>
            <a:endParaRPr lang="en-US"/>
          </a:p>
        </p:txBody>
      </p:sp>
    </p:spTree>
    <p:extLst>
      <p:ext uri="{BB962C8B-B14F-4D97-AF65-F5344CB8AC3E}">
        <p14:creationId xmlns:p14="http://schemas.microsoft.com/office/powerpoint/2010/main" val="351350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F95D1-79AE-49A2-AE51-BD1D3B18D786}" type="slidenum">
              <a:rPr lang="en-US" smtClean="0"/>
              <a:pPr/>
              <a:t>1</a:t>
            </a:fld>
            <a:endParaRPr lang="en-US"/>
          </a:p>
        </p:txBody>
      </p:sp>
    </p:spTree>
    <p:extLst>
      <p:ext uri="{BB962C8B-B14F-4D97-AF65-F5344CB8AC3E}">
        <p14:creationId xmlns:p14="http://schemas.microsoft.com/office/powerpoint/2010/main" val="2004946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6F95D1-79AE-49A2-AE51-BD1D3B18D786}" type="slidenum">
              <a:rPr lang="en-US" smtClean="0"/>
              <a:pPr/>
              <a:t>43</a:t>
            </a:fld>
            <a:endParaRPr lang="en-US"/>
          </a:p>
        </p:txBody>
      </p:sp>
    </p:spTree>
    <p:extLst>
      <p:ext uri="{BB962C8B-B14F-4D97-AF65-F5344CB8AC3E}">
        <p14:creationId xmlns:p14="http://schemas.microsoft.com/office/powerpoint/2010/main" val="70866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68491D2-BAC6-4F65-8F9D-04824F7AA5D1}"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8C14F-6B7A-4137-AE8A-3678E03AA26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8491D2-BAC6-4F65-8F9D-04824F7AA5D1}"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8C14F-6B7A-4137-AE8A-3678E03AA2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8491D2-BAC6-4F65-8F9D-04824F7AA5D1}" type="datetimeFigureOut">
              <a:rPr lang="en-US" smtClean="0"/>
              <a:pPr/>
              <a:t>9/22/2015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558C14F-6B7A-4137-AE8A-3678E03AA2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8491D2-BAC6-4F65-8F9D-04824F7AA5D1}"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8C14F-6B7A-4137-AE8A-3678E03AA2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8491D2-BAC6-4F65-8F9D-04824F7AA5D1}"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8C14F-6B7A-4137-AE8A-3678E03AA2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8491D2-BAC6-4F65-8F9D-04824F7AA5D1}"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8C14F-6B7A-4137-AE8A-3678E03AA2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8491D2-BAC6-4F65-8F9D-04824F7AA5D1}" type="datetimeFigureOut">
              <a:rPr lang="en-US" smtClean="0"/>
              <a:pPr/>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58C14F-6B7A-4137-AE8A-3678E03AA2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8491D2-BAC6-4F65-8F9D-04824F7AA5D1}" type="datetimeFigureOut">
              <a:rPr lang="en-US" smtClean="0"/>
              <a:pPr/>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58C14F-6B7A-4137-AE8A-3678E03AA2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491D2-BAC6-4F65-8F9D-04824F7AA5D1}" type="datetimeFigureOut">
              <a:rPr lang="en-US" smtClean="0"/>
              <a:pPr/>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58C14F-6B7A-4137-AE8A-3678E03AA2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8491D2-BAC6-4F65-8F9D-04824F7AA5D1}"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8C14F-6B7A-4137-AE8A-3678E03AA26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68491D2-BAC6-4F65-8F9D-04824F7AA5D1}" type="datetimeFigureOut">
              <a:rPr lang="en-US" smtClean="0"/>
              <a:pPr/>
              <a:t>9/22/2015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558C14F-6B7A-4137-AE8A-3678E03AA2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68491D2-BAC6-4F65-8F9D-04824F7AA5D1}" type="datetimeFigureOut">
              <a:rPr lang="en-US" smtClean="0"/>
              <a:pPr/>
              <a:t>9/22/2015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558C14F-6B7A-4137-AE8A-3678E03AA2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8534400" cy="3886200"/>
          </a:xfrm>
        </p:spPr>
        <p:txBody>
          <a:bodyPr>
            <a:noAutofit/>
          </a:bodyPr>
          <a:lstStyle/>
          <a:p>
            <a:r>
              <a:rPr lang="en-US" sz="9600" b="1" dirty="0" smtClean="0">
                <a:latin typeface="Vladimir Script" pitchFamily="66" charset="0"/>
              </a:rPr>
              <a:t>	Literary Terms</a:t>
            </a:r>
            <a:endParaRPr lang="en-US" sz="9600" b="1" dirty="0">
              <a:latin typeface="Vladimir Script" pitchFamily="66" charset="0"/>
            </a:endParaRPr>
          </a:p>
        </p:txBody>
      </p:sp>
      <p:sp>
        <p:nvSpPr>
          <p:cNvPr id="3" name="Subtitle 2"/>
          <p:cNvSpPr>
            <a:spLocks noGrp="1"/>
          </p:cNvSpPr>
          <p:nvPr>
            <p:ph type="subTitle" idx="1"/>
          </p:nvPr>
        </p:nvSpPr>
        <p:spPr>
          <a:xfrm>
            <a:off x="1295400" y="5410200"/>
            <a:ext cx="6400800" cy="685800"/>
          </a:xfrm>
        </p:spPr>
        <p:txBody>
          <a:bodyPr>
            <a:normAutofit lnSpcReduction="10000"/>
          </a:bodyPr>
          <a:lstStyle/>
          <a:p>
            <a:r>
              <a:rPr lang="en-US" sz="4800" b="1" dirty="0" smtClean="0">
                <a:latin typeface="Baskerville Old Face" pitchFamily="18" charset="0"/>
              </a:rPr>
              <a:t>Keep these notes all year!</a:t>
            </a:r>
            <a:endParaRPr lang="en-US" sz="4800" b="1" dirty="0">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Epiphany</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t>A sudden realization—a flash of recognition in which someone or something is seen in a new light; a section of work presenting, usually symbolically, such a moment of revelation and insight. </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Setting</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t>The physical setting of a story, time/place/scene as well as emotional situation</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Tone</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The author’s attitude toward his subject.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Theme</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t>The main idea or message in a work</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Mood</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t>The feeling the reader gets from a piece of literature.</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Rhetorical Shift</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t>A change from one attitude to another.</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Symbolism</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Using one thing to represent another, often abstract, thing or idea</a:t>
            </a:r>
          </a:p>
          <a:p>
            <a:endParaRPr lang="en-US" dirty="0" smtClean="0"/>
          </a:p>
          <a:p>
            <a:r>
              <a:rPr lang="en-US" dirty="0" smtClean="0"/>
              <a:t>Ex:   heart to represent love</a:t>
            </a:r>
          </a:p>
          <a:p>
            <a:pPr>
              <a:buNone/>
            </a:pPr>
            <a:r>
              <a:rPr lang="en-US" dirty="0" smtClean="0"/>
              <a:t>           flag to represent freedom or country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Simile</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Comparison of unlike things using “like” or “as”</a:t>
            </a:r>
          </a:p>
          <a:p>
            <a:endParaRPr lang="en-US" dirty="0" smtClean="0"/>
          </a:p>
          <a:p>
            <a:endParaRPr lang="en-US" dirty="0" smtClean="0"/>
          </a:p>
          <a:p>
            <a:pPr>
              <a:buNone/>
            </a:pPr>
            <a:r>
              <a:rPr lang="en-US" dirty="0" smtClean="0"/>
              <a:t>EX: I slept like a baby.</a:t>
            </a:r>
          </a:p>
          <a:p>
            <a:pPr>
              <a:buNone/>
            </a:pPr>
            <a:r>
              <a:rPr lang="en-US" dirty="0" smtClean="0"/>
              <a:t>		She is as slow as molasses.</a:t>
            </a:r>
          </a:p>
          <a:p>
            <a:pPr>
              <a:buNone/>
            </a:pPr>
            <a:r>
              <a:rPr lang="en-US" dirty="0" smtClean="0"/>
              <a:t>		He eats like a bird.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Metaphor</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Comparison of unlike things </a:t>
            </a:r>
            <a:r>
              <a:rPr lang="en-US" b="1" i="1" dirty="0" smtClean="0"/>
              <a:t>without</a:t>
            </a:r>
            <a:r>
              <a:rPr lang="en-US" dirty="0" smtClean="0"/>
              <a:t>  using “like” or “as”</a:t>
            </a:r>
          </a:p>
          <a:p>
            <a:endParaRPr lang="en-US" dirty="0" smtClean="0"/>
          </a:p>
          <a:p>
            <a:pPr>
              <a:buNone/>
            </a:pPr>
            <a:r>
              <a:rPr lang="en-US" dirty="0" smtClean="0"/>
              <a:t>EX:  Your room is combat zone</a:t>
            </a:r>
          </a:p>
          <a:p>
            <a:pPr>
              <a:buNone/>
            </a:pPr>
            <a:r>
              <a:rPr lang="en-US" dirty="0" smtClean="0"/>
              <a:t>		 She has a heart of gold</a:t>
            </a:r>
          </a:p>
          <a:p>
            <a:pPr>
              <a:buNone/>
            </a:pPr>
            <a:r>
              <a:rPr lang="en-US" dirty="0" smtClean="0"/>
              <a:t>		 This computer is a dinosaur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Personification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Giving human characteristics to non-human or inanimate things</a:t>
            </a:r>
          </a:p>
          <a:p>
            <a:endParaRPr lang="en-US" dirty="0" smtClean="0"/>
          </a:p>
          <a:p>
            <a:pPr>
              <a:buNone/>
            </a:pPr>
            <a:r>
              <a:rPr lang="en-US" dirty="0" smtClean="0"/>
              <a:t>EX: The stars winked in the sky.</a:t>
            </a:r>
          </a:p>
          <a:p>
            <a:pPr>
              <a:buNone/>
            </a:pPr>
            <a:r>
              <a:rPr lang="en-US" dirty="0" smtClean="0"/>
              <a:t>		The wind howled through the trees.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Plot</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4800" dirty="0" smtClean="0">
                <a:latin typeface="Baskerville Old Face" pitchFamily="18" charset="0"/>
              </a:rPr>
              <a:t>The series of events in a story</a:t>
            </a:r>
            <a:endParaRPr lang="en-US" sz="4800" dirty="0">
              <a:latin typeface="Baskerville Old Fac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Allusion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An </a:t>
            </a:r>
            <a:r>
              <a:rPr lang="en-US" u="sng" dirty="0" smtClean="0"/>
              <a:t>indirect</a:t>
            </a:r>
            <a:r>
              <a:rPr lang="en-US" dirty="0" smtClean="0"/>
              <a:t> reference to history, literature, or culture</a:t>
            </a:r>
          </a:p>
          <a:p>
            <a:endParaRPr lang="en-US" dirty="0" smtClean="0"/>
          </a:p>
          <a:p>
            <a:pPr>
              <a:buNone/>
            </a:pPr>
            <a:r>
              <a:rPr lang="en-US" dirty="0" smtClean="0"/>
              <a:t>	Historical; Literary; Mythological; Biblical</a:t>
            </a:r>
          </a:p>
          <a:p>
            <a:pPr>
              <a:buNone/>
            </a:pPr>
            <a:endParaRPr lang="en-US" dirty="0" smtClean="0"/>
          </a:p>
          <a:p>
            <a:pPr>
              <a:buNone/>
            </a:pPr>
            <a:r>
              <a:rPr lang="en-US" dirty="0" smtClean="0"/>
              <a:t>EX: "This homework is interfering with my pursuit of happiness.” (Declaration of Independence)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Hyperbole</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A gross or huge exaggeration</a:t>
            </a:r>
          </a:p>
          <a:p>
            <a:endParaRPr lang="en-US" dirty="0" smtClean="0"/>
          </a:p>
          <a:p>
            <a:pPr>
              <a:buNone/>
            </a:pPr>
            <a:r>
              <a:rPr lang="en-US" dirty="0" smtClean="0"/>
              <a:t>EX: I had a ton of homework.</a:t>
            </a:r>
          </a:p>
          <a:p>
            <a:pPr>
              <a:buNone/>
            </a:pPr>
            <a:r>
              <a:rPr lang="en-US" dirty="0" smtClean="0"/>
              <a:t>		Her smile was a mile wide.</a:t>
            </a:r>
          </a:p>
          <a:p>
            <a:pPr>
              <a:buNone/>
            </a:pPr>
            <a:r>
              <a:rPr lang="en-US" dirty="0" smtClean="0"/>
              <a:t>		I am going to die of embarrassment</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Understatement</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Deliberately expresses an idea as less important than it actually is, either for ironic emphasis or politeness and tact.</a:t>
            </a:r>
          </a:p>
          <a:p>
            <a:endParaRPr lang="en-US" dirty="0" smtClean="0"/>
          </a:p>
          <a:p>
            <a:pPr>
              <a:buNone/>
            </a:pPr>
            <a:r>
              <a:rPr lang="en-US" dirty="0" smtClean="0"/>
              <a:t>EX: "He is a little on the old side" - describing a very old person. </a:t>
            </a:r>
          </a:p>
          <a:p>
            <a:pPr>
              <a:buNone/>
            </a:pPr>
            <a:r>
              <a:rPr lang="en-US" dirty="0" smtClean="0"/>
              <a:t>		"I wouldn't say it tasted great" - on terrible food.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Juxtaposition</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latin typeface="Baskerville Old Face" pitchFamily="18" charset="0"/>
              </a:rPr>
              <a:t>Placing two opposing things or ideas in close proximity for emphasis </a:t>
            </a:r>
            <a:r>
              <a:rPr lang="en-US" sz="3600" smtClean="0">
                <a:latin typeface="Baskerville Old Face" pitchFamily="18" charset="0"/>
              </a:rPr>
              <a:t>and contrast</a:t>
            </a:r>
            <a:endParaRPr lang="en-US" sz="3600" dirty="0" smtClean="0">
              <a:latin typeface="Baskerville Old Face" pitchFamily="18" charset="0"/>
            </a:endParaRPr>
          </a:p>
          <a:p>
            <a:endParaRPr lang="en-US" sz="3600" dirty="0" smtClean="0">
              <a:latin typeface="Baskerville Old Face" pitchFamily="18" charset="0"/>
            </a:endParaRPr>
          </a:p>
          <a:p>
            <a:pPr>
              <a:buNone/>
            </a:pPr>
            <a:r>
              <a:rPr lang="en-US" sz="3600" dirty="0" smtClean="0">
                <a:latin typeface="Baskerville Old Face" pitchFamily="18" charset="0"/>
              </a:rPr>
              <a:t>EX: “It was the best of times, it was the worst of times” – Charles Dickens</a:t>
            </a:r>
            <a:endParaRPr lang="en-US" sz="3600" dirty="0">
              <a:latin typeface="Baskerville Old Face"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Oxymoron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Two words used together that usually are opposites.</a:t>
            </a:r>
          </a:p>
          <a:p>
            <a:endParaRPr lang="en-US" dirty="0" smtClean="0"/>
          </a:p>
          <a:p>
            <a:pPr>
              <a:buNone/>
            </a:pPr>
            <a:r>
              <a:rPr lang="en-US" dirty="0" smtClean="0"/>
              <a:t>Ex: jumbo shrimp</a:t>
            </a:r>
          </a:p>
          <a:p>
            <a:pPr>
              <a:buNone/>
            </a:pPr>
            <a:r>
              <a:rPr lang="en-US" dirty="0" smtClean="0"/>
              <a:t>	   seriously funny</a:t>
            </a:r>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Paradox</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A figure of speech in which a statement appears to contradict itself but in reality expresses a possible truth</a:t>
            </a:r>
          </a:p>
          <a:p>
            <a:endParaRPr lang="en-US" dirty="0" smtClean="0"/>
          </a:p>
          <a:p>
            <a:pPr>
              <a:buNone/>
            </a:pPr>
            <a:r>
              <a:rPr lang="en-US" dirty="0" smtClean="0"/>
              <a:t>EX: “Deep down, you're really shallow.”</a:t>
            </a:r>
          </a:p>
          <a:p>
            <a:pPr>
              <a:buNone/>
            </a:pPr>
            <a:endParaRPr lang="en-US" dirty="0" smtClean="0"/>
          </a:p>
          <a:p>
            <a:pPr>
              <a:buNone/>
            </a:pPr>
            <a:r>
              <a:rPr lang="en-US" dirty="0" smtClean="0"/>
              <a:t>		 “I must be cruel to be kind”.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Apostrophe</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dirty="0" smtClean="0"/>
              <a:t>When the author is either talking to someone or something who is not there or who doesn’t respond</a:t>
            </a:r>
          </a:p>
          <a:p>
            <a:pPr algn="ctr">
              <a:buNone/>
            </a:pPr>
            <a:endParaRPr lang="en-US" dirty="0" smtClean="0"/>
          </a:p>
          <a:p>
            <a:pPr algn="ctr">
              <a:buNone/>
            </a:pPr>
            <a:r>
              <a:rPr lang="en-US" dirty="0" smtClean="0"/>
              <a:t>EX: </a:t>
            </a:r>
            <a:r>
              <a:rPr lang="en-US" b="1" dirty="0" smtClean="0"/>
              <a:t>The Sun Rising  by John Donne</a:t>
            </a:r>
            <a:endParaRPr lang="en-US" dirty="0" smtClean="0"/>
          </a:p>
          <a:p>
            <a:pPr algn="ctr">
              <a:buNone/>
            </a:pPr>
            <a:r>
              <a:rPr lang="en-US" dirty="0" smtClean="0"/>
              <a:t>		Busy old fool, unruly sun,</a:t>
            </a:r>
            <a:br>
              <a:rPr lang="en-US" dirty="0" smtClean="0"/>
            </a:br>
            <a:r>
              <a:rPr lang="en-US" dirty="0" smtClean="0"/>
              <a:t>	Why dost thou thus,</a:t>
            </a:r>
            <a:br>
              <a:rPr lang="en-US" dirty="0" smtClean="0"/>
            </a:br>
            <a:r>
              <a:rPr lang="en-US" dirty="0" smtClean="0"/>
              <a:t>	Through windows, and through curtains call on us?</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Anaphora</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The repetition of the same word or words at the beginning of successive phrases, clauses, or sentences, commonly in conjunction with climax and with parallelism.</a:t>
            </a:r>
          </a:p>
          <a:p>
            <a:pPr>
              <a:buNone/>
            </a:pPr>
            <a:r>
              <a:rPr lang="en-US" dirty="0" smtClean="0"/>
              <a:t>EX: “…we shall fight on the beaches, we shall fight on the landing grounds, we shall fight in the fields and in the streets, we shall fight in the hills. We shall never surrender” -Winston Churchill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Refrain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A phrase or verse recurring at intervals in a poem or song.</a:t>
            </a:r>
          </a:p>
          <a:p>
            <a:endParaRPr lang="en-US" dirty="0" smtClean="0"/>
          </a:p>
          <a:p>
            <a:pPr>
              <a:buNone/>
            </a:pPr>
            <a:r>
              <a:rPr lang="en-US" dirty="0" smtClean="0"/>
              <a:t>EX: “nevermore” from “The Raven” by Edgar Allan Poe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Aphorism</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A brief, pithy, usually concise statement or observation of a doctrine, principle, truth, or sentiment</a:t>
            </a:r>
          </a:p>
          <a:p>
            <a:endParaRPr lang="en-US" dirty="0" smtClean="0"/>
          </a:p>
          <a:p>
            <a:pPr>
              <a:buNone/>
            </a:pPr>
            <a:r>
              <a:rPr lang="en-US" dirty="0" smtClean="0"/>
              <a:t>	EX:  Less is more</a:t>
            </a:r>
          </a:p>
          <a:p>
            <a:pPr>
              <a:buNone/>
            </a:pPr>
            <a:r>
              <a:rPr lang="en-US" dirty="0" smtClean="0"/>
              <a:t>		    A penny saved is a penny earned</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Conflict</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latin typeface="Baskerville Old Face" pitchFamily="18" charset="0"/>
              </a:rPr>
              <a:t>The problem in a story—what the protagonist must overcome</a:t>
            </a:r>
          </a:p>
          <a:p>
            <a:pPr>
              <a:buNone/>
            </a:pPr>
            <a:r>
              <a:rPr lang="en-US" sz="3600" dirty="0" smtClean="0">
                <a:latin typeface="Baskerville Old Face" pitchFamily="18" charset="0"/>
              </a:rPr>
              <a:t>	</a:t>
            </a:r>
          </a:p>
          <a:p>
            <a:pPr>
              <a:buNone/>
            </a:pPr>
            <a:r>
              <a:rPr lang="en-US" sz="3600" dirty="0" smtClean="0">
                <a:latin typeface="Baskerville Old Face" pitchFamily="18" charset="0"/>
              </a:rPr>
              <a:t>		- man vs. man</a:t>
            </a:r>
          </a:p>
          <a:p>
            <a:pPr>
              <a:buNone/>
            </a:pPr>
            <a:r>
              <a:rPr lang="en-US" sz="3600" dirty="0" smtClean="0">
                <a:latin typeface="Baskerville Old Face" pitchFamily="18" charset="0"/>
              </a:rPr>
              <a:t>		- man vs. self</a:t>
            </a:r>
          </a:p>
          <a:p>
            <a:pPr>
              <a:buNone/>
            </a:pPr>
            <a:r>
              <a:rPr lang="en-US" sz="3600" dirty="0" smtClean="0">
                <a:latin typeface="Baskerville Old Face" pitchFamily="18" charset="0"/>
              </a:rPr>
              <a:t>		- man vs. society</a:t>
            </a:r>
          </a:p>
          <a:p>
            <a:pPr>
              <a:buNone/>
            </a:pPr>
            <a:r>
              <a:rPr lang="en-US" sz="3600" dirty="0" smtClean="0">
                <a:latin typeface="Baskerville Old Face" pitchFamily="18" charset="0"/>
              </a:rPr>
              <a:t>		- man vs. nature</a:t>
            </a:r>
            <a:endParaRPr lang="en-US" sz="3600" dirty="0">
              <a:latin typeface="Baskerville Old Face"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Idiom</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Use of words specific to a particular language that cannot be literally translated</a:t>
            </a:r>
          </a:p>
          <a:p>
            <a:endParaRPr lang="en-US" dirty="0" smtClean="0"/>
          </a:p>
          <a:p>
            <a:r>
              <a:rPr lang="en-US" dirty="0" smtClean="0"/>
              <a:t>Ex: “to carry out”</a:t>
            </a:r>
          </a:p>
          <a:p>
            <a:r>
              <a:rPr lang="en-US" dirty="0" smtClean="0"/>
              <a:t>        "In a pickle"</a:t>
            </a:r>
          </a:p>
          <a:p>
            <a:pPr lvl="3"/>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Cliché</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Overused or trite expression that has somewhat lost its meaning to overuse</a:t>
            </a:r>
          </a:p>
          <a:p>
            <a:endParaRPr lang="en-US" dirty="0" smtClean="0"/>
          </a:p>
          <a:p>
            <a:pPr>
              <a:buNone/>
            </a:pPr>
            <a:r>
              <a:rPr lang="en-US" dirty="0" smtClean="0"/>
              <a:t>EX</a:t>
            </a:r>
            <a:r>
              <a:rPr lang="en-US" smtClean="0"/>
              <a:t>:  “..and </a:t>
            </a:r>
            <a:r>
              <a:rPr lang="en-US" dirty="0" smtClean="0"/>
              <a:t>they all lived happily </a:t>
            </a:r>
            <a:r>
              <a:rPr lang="en-US" smtClean="0"/>
              <a:t>ever after.”</a:t>
            </a:r>
            <a:endParaRPr lang="en-US" dirty="0" smtClean="0"/>
          </a:p>
          <a:p>
            <a:pPr>
              <a:buNone/>
            </a:pPr>
            <a:endParaRPr lang="en-US" dirty="0" smtClean="0"/>
          </a:p>
          <a:p>
            <a:pPr>
              <a:buNone/>
            </a:pPr>
            <a:r>
              <a:rPr lang="en-US" dirty="0" smtClean="0"/>
              <a:t>		“To tell you the truth…..”</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Dialect</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Regional speech</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Euphemism</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The substitution of a mild or less negative word or phrase for a harsh or blunt one.</a:t>
            </a:r>
          </a:p>
          <a:p>
            <a:endParaRPr lang="en-US" dirty="0" smtClean="0"/>
          </a:p>
          <a:p>
            <a:r>
              <a:rPr lang="en-US" dirty="0" smtClean="0"/>
              <a:t>Ex:  “pass away” instead of  “die”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Irony</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When something happens contrary to what is expected or usual</a:t>
            </a:r>
          </a:p>
          <a:p>
            <a:pPr lvl="1"/>
            <a:r>
              <a:rPr lang="en-US" dirty="0" smtClean="0"/>
              <a:t>Dramatic –occurs when an audience is aware of irony but the characters are not</a:t>
            </a:r>
          </a:p>
          <a:p>
            <a:pPr lvl="1"/>
            <a:r>
              <a:rPr lang="en-US" dirty="0" smtClean="0"/>
              <a:t>Situational – occurs when the situation is contrary to expectation</a:t>
            </a:r>
          </a:p>
          <a:p>
            <a:pPr lvl="1"/>
            <a:r>
              <a:rPr lang="en-US" dirty="0" smtClean="0"/>
              <a:t>Verbal – similar to sarcasm</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Archetypes</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Pattern after which characters are modeled –stereotypical hero</a:t>
            </a:r>
            <a:r>
              <a:rPr lang="en-US" smtClean="0"/>
              <a:t>, villain</a:t>
            </a:r>
            <a:r>
              <a:rPr lang="en-US" dirty="0" smtClean="0"/>
              <a:t>, maiden, etc.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Foreshadowing</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Hints of things to come</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Imagery</a:t>
            </a:r>
            <a:endParaRPr lang="en-US" sz="8800" dirty="0">
              <a:latin typeface="Baskerville Old Face"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t>Words used to paint a picture in the mind of the reader.</a:t>
            </a:r>
          </a:p>
          <a:p>
            <a:pPr algn="ctr">
              <a:buNone/>
            </a:pPr>
            <a:endParaRPr lang="en-US" b="1" dirty="0" smtClean="0"/>
          </a:p>
          <a:p>
            <a:pPr algn="ctr">
              <a:buNone/>
            </a:pPr>
            <a:endParaRPr lang="en-US" b="1" dirty="0" smtClean="0"/>
          </a:p>
          <a:p>
            <a:pPr algn="ctr">
              <a:buNone/>
            </a:pPr>
            <a:endParaRPr lang="en-US" b="1" dirty="0" smtClean="0"/>
          </a:p>
          <a:p>
            <a:pPr algn="ctr">
              <a:buNone/>
            </a:pPr>
            <a:r>
              <a:rPr lang="en-US" b="1" dirty="0" smtClean="0"/>
              <a:t>Fog by Carl Sandburg</a:t>
            </a:r>
            <a:br>
              <a:rPr lang="en-US" b="1" dirty="0" smtClean="0"/>
            </a:br>
            <a:r>
              <a:rPr lang="en-US" b="1" dirty="0" smtClean="0"/>
              <a:t> </a:t>
            </a:r>
            <a:endParaRPr lang="en-US" dirty="0" smtClean="0"/>
          </a:p>
          <a:p>
            <a:pPr algn="ctr">
              <a:buNone/>
            </a:pPr>
            <a:r>
              <a:rPr lang="en-US" b="1" dirty="0" smtClean="0"/>
              <a:t>The fog comes</a:t>
            </a:r>
            <a:br>
              <a:rPr lang="en-US" b="1" dirty="0" smtClean="0"/>
            </a:br>
            <a:r>
              <a:rPr lang="en-US" b="1" dirty="0" smtClean="0"/>
              <a:t>on little cat feet.</a:t>
            </a:r>
            <a:br>
              <a:rPr lang="en-US" b="1" dirty="0" smtClean="0"/>
            </a:br>
            <a:r>
              <a:rPr lang="en-US" b="1" dirty="0" smtClean="0"/>
              <a:t/>
            </a:r>
            <a:br>
              <a:rPr lang="en-US" b="1" dirty="0" smtClean="0"/>
            </a:br>
            <a:r>
              <a:rPr lang="en-US" b="1" dirty="0" smtClean="0"/>
              <a:t>It sits looking</a:t>
            </a:r>
            <a:br>
              <a:rPr lang="en-US" b="1" dirty="0" smtClean="0"/>
            </a:br>
            <a:r>
              <a:rPr lang="en-US" b="1" dirty="0" smtClean="0"/>
              <a:t>over harbor and city</a:t>
            </a:r>
            <a:br>
              <a:rPr lang="en-US" b="1" dirty="0" smtClean="0"/>
            </a:br>
            <a:r>
              <a:rPr lang="en-US" b="1" dirty="0" smtClean="0"/>
              <a:t>on silent haunches</a:t>
            </a:r>
            <a:br>
              <a:rPr lang="en-US" b="1" dirty="0" smtClean="0"/>
            </a:br>
            <a:r>
              <a:rPr lang="en-US" b="1" dirty="0" smtClean="0"/>
              <a:t>and then moves on. </a:t>
            </a:r>
            <a:br>
              <a:rPr lang="en-US" b="1"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Rhythm</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The beat of a poem, created by stressed and unstressed syllables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Rhyme</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Created when words end in the same sounds close together or in a pattern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Exposition</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latin typeface="Baskerville Old Face" pitchFamily="18" charset="0"/>
              </a:rPr>
              <a:t>The situation or what is occurring when a story begins</a:t>
            </a:r>
            <a:endParaRPr lang="en-US" sz="3600" dirty="0">
              <a:latin typeface="Baskerville Old Face"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Alliteration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The repetition of a first letter in words used close together</a:t>
            </a:r>
          </a:p>
          <a:p>
            <a:endParaRPr lang="en-US" dirty="0" smtClean="0"/>
          </a:p>
          <a:p>
            <a:pPr>
              <a:buNone/>
            </a:pPr>
            <a:r>
              <a:rPr lang="en-US" dirty="0" smtClean="0"/>
              <a:t>  EX:   We felt dreary and dismal in the darkness of the night.</a:t>
            </a:r>
            <a:br>
              <a:rPr lang="en-US" dirty="0" smtClean="0"/>
            </a:b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Assonance</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Repetition of vowel sounds in the middle of words used close together-almost rhyme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Consonance</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Repetition of consonant sounds with words close together</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Onomatopoeia</a:t>
            </a:r>
            <a:endParaRPr lang="en-US" sz="8800" dirty="0">
              <a:latin typeface="Baskerville Old Face" pitchFamily="18" charset="0"/>
            </a:endParaRPr>
          </a:p>
        </p:txBody>
      </p:sp>
      <p:sp>
        <p:nvSpPr>
          <p:cNvPr id="3" name="Content Placeholder 2"/>
          <p:cNvSpPr>
            <a:spLocks noGrp="1"/>
          </p:cNvSpPr>
          <p:nvPr>
            <p:ph idx="1"/>
          </p:nvPr>
        </p:nvSpPr>
        <p:spPr/>
        <p:txBody>
          <a:bodyPr>
            <a:normAutofit lnSpcReduction="10000"/>
          </a:bodyPr>
          <a:lstStyle/>
          <a:p>
            <a:r>
              <a:rPr lang="en-US" dirty="0" smtClean="0"/>
              <a:t>Words that sound their meaning or sound like their meaning</a:t>
            </a:r>
          </a:p>
          <a:p>
            <a:endParaRPr lang="en-US" dirty="0" smtClean="0"/>
          </a:p>
          <a:p>
            <a:pPr>
              <a:buNone/>
            </a:pPr>
            <a:r>
              <a:rPr lang="en-US" dirty="0" smtClean="0"/>
              <a:t>EX: boom  </a:t>
            </a:r>
          </a:p>
          <a:p>
            <a:pPr>
              <a:buNone/>
            </a:pPr>
            <a:r>
              <a:rPr lang="en-US" dirty="0" smtClean="0"/>
              <a:t>		drip</a:t>
            </a:r>
          </a:p>
          <a:p>
            <a:pPr>
              <a:buNone/>
            </a:pPr>
            <a:r>
              <a:rPr lang="en-US" dirty="0" smtClean="0"/>
              <a:t>		screech</a:t>
            </a:r>
          </a:p>
          <a:p>
            <a:pPr>
              <a:buNone/>
            </a:pPr>
            <a:r>
              <a:rPr lang="en-US" dirty="0" smtClean="0"/>
              <a:t>		rattle</a:t>
            </a:r>
          </a:p>
          <a:p>
            <a:pPr>
              <a:buNone/>
            </a:pPr>
            <a:r>
              <a:rPr lang="en-US" dirty="0" smtClean="0"/>
              <a:t>		</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Diction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Word choice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Denotation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Literal meaning or dictionary definition of words or sentences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Connotation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dirty="0" smtClean="0"/>
              <a:t>The underlying feeling or meaning to words </a:t>
            </a:r>
            <a:r>
              <a:rPr lang="en-US" smtClean="0"/>
              <a:t>or literature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t>Asyndeton</a:t>
            </a:r>
            <a:endParaRPr lang="en-US" sz="8800" dirty="0"/>
          </a:p>
        </p:txBody>
      </p:sp>
      <p:sp>
        <p:nvSpPr>
          <p:cNvPr id="3" name="Content Placeholder 2"/>
          <p:cNvSpPr>
            <a:spLocks noGrp="1"/>
          </p:cNvSpPr>
          <p:nvPr>
            <p:ph idx="1"/>
          </p:nvPr>
        </p:nvSpPr>
        <p:spPr/>
        <p:txBody>
          <a:bodyPr/>
          <a:lstStyle/>
          <a:p>
            <a:r>
              <a:rPr lang="en-US" dirty="0" smtClean="0"/>
              <a:t>A rhetorical term for a writing style that omits conjunctions between words, phrases, or clauses</a:t>
            </a:r>
          </a:p>
          <a:p>
            <a:pPr>
              <a:buNone/>
            </a:pPr>
            <a:endParaRPr lang="en-US" dirty="0" smtClean="0"/>
          </a:p>
          <a:p>
            <a:pPr>
              <a:buNone/>
            </a:pPr>
            <a:r>
              <a:rPr lang="en-US" dirty="0" smtClean="0"/>
              <a:t>EX: I came, I saw, I conquered.</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err="1" smtClean="0"/>
              <a:t>Polysyndeton</a:t>
            </a:r>
            <a:endParaRPr lang="en-US" sz="8800" dirty="0"/>
          </a:p>
        </p:txBody>
      </p:sp>
      <p:sp>
        <p:nvSpPr>
          <p:cNvPr id="3" name="Content Placeholder 2"/>
          <p:cNvSpPr>
            <a:spLocks noGrp="1"/>
          </p:cNvSpPr>
          <p:nvPr>
            <p:ph idx="1"/>
          </p:nvPr>
        </p:nvSpPr>
        <p:spPr/>
        <p:txBody>
          <a:bodyPr/>
          <a:lstStyle/>
          <a:p>
            <a:r>
              <a:rPr lang="en-US" dirty="0" smtClean="0"/>
              <a:t>A rhetorical term for a sentence style that uses many conjunctions, more than usually needed</a:t>
            </a:r>
          </a:p>
          <a:p>
            <a:endParaRPr lang="en-US" dirty="0" smtClean="0"/>
          </a:p>
          <a:p>
            <a:pPr>
              <a:buNone/>
            </a:pPr>
            <a:r>
              <a:rPr lang="en-US" dirty="0" smtClean="0"/>
              <a:t>EX:</a:t>
            </a:r>
          </a:p>
          <a:p>
            <a:pPr>
              <a:buNone/>
            </a:pPr>
            <a:r>
              <a:rPr lang="en-US" dirty="0" smtClean="0"/>
              <a:t> We have ships and men </a:t>
            </a:r>
            <a:r>
              <a:rPr lang="en-US" smtClean="0"/>
              <a:t>and money</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Denouement</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t>The falling action and resolution of a story</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Climax</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latin typeface="Baskerville Old Face" pitchFamily="18" charset="0"/>
              </a:rPr>
              <a:t>The turning point of a story, point of highest tension—when the protagonist overcomes the problem</a:t>
            </a:r>
            <a:endParaRPr lang="en-US" sz="3600"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Protagonist</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t>The main character in the story.</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latin typeface="Baskerville Old Face" pitchFamily="18" charset="0"/>
              </a:rPr>
              <a:t>Antagonist</a:t>
            </a:r>
            <a:endParaRPr lang="en-US" sz="8800"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3600" dirty="0" smtClean="0"/>
              <a:t>Whoever or whatever is supposed to be creating the problem for the protagonist.</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latin typeface="Baskerville Old Face" pitchFamily="18" charset="0"/>
              </a:rPr>
              <a:t>Characterization</a:t>
            </a:r>
            <a:endParaRPr lang="en-US" sz="8800" dirty="0">
              <a:latin typeface="Baskerville Old Face" pitchFamily="18" charset="0"/>
            </a:endParaRPr>
          </a:p>
        </p:txBody>
      </p:sp>
      <p:sp>
        <p:nvSpPr>
          <p:cNvPr id="3" name="Content Placeholder 2"/>
          <p:cNvSpPr>
            <a:spLocks noGrp="1"/>
          </p:cNvSpPr>
          <p:nvPr>
            <p:ph idx="1"/>
          </p:nvPr>
        </p:nvSpPr>
        <p:spPr/>
        <p:txBody>
          <a:bodyPr/>
          <a:lstStyle/>
          <a:p>
            <a:r>
              <a:rPr lang="en-US" sz="3600" dirty="0" smtClean="0"/>
              <a:t>Who the characters are and what they are like (what they say, do, others say)</a:t>
            </a:r>
          </a:p>
          <a:p>
            <a:endParaRPr lang="en-US" dirty="0" smtClean="0"/>
          </a:p>
          <a:p>
            <a:r>
              <a:rPr lang="en-US" dirty="0" smtClean="0"/>
              <a:t>Static –has little or no inner change</a:t>
            </a:r>
          </a:p>
          <a:p>
            <a:r>
              <a:rPr lang="en-US" dirty="0" smtClean="0"/>
              <a:t>Dynamic –has an important inner change</a:t>
            </a:r>
          </a:p>
          <a:p>
            <a:r>
              <a:rPr lang="en-US" dirty="0" smtClean="0"/>
              <a:t>Flat – minor character who doesn’t change or grow round: fully developed personality, etc.</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ustom 1">
      <a:majorFont>
        <a:latin typeface="Baskerville Old Face"/>
        <a:ea typeface=""/>
        <a:cs typeface=""/>
      </a:majorFont>
      <a:minorFont>
        <a:latin typeface="Baskerville Old Face"/>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1432</TotalTime>
  <Words>946</Words>
  <Application>Microsoft Office PowerPoint</Application>
  <PresentationFormat>On-screen Show (4:3)</PresentationFormat>
  <Paragraphs>188</Paragraphs>
  <Slides>48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Baskerville Old Face</vt:lpstr>
      <vt:lpstr>Calibri</vt:lpstr>
      <vt:lpstr>Vladimir Script</vt:lpstr>
      <vt:lpstr>Wingdings</vt:lpstr>
      <vt:lpstr>Wingdings 2</vt:lpstr>
      <vt:lpstr>Wingdings 3</vt:lpstr>
      <vt:lpstr>Module</vt:lpstr>
      <vt:lpstr> Literary Terms</vt:lpstr>
      <vt:lpstr>Plot</vt:lpstr>
      <vt:lpstr>Conflict</vt:lpstr>
      <vt:lpstr>Exposition</vt:lpstr>
      <vt:lpstr>Denouement</vt:lpstr>
      <vt:lpstr>Climax</vt:lpstr>
      <vt:lpstr>Protagonist</vt:lpstr>
      <vt:lpstr>Antagonist</vt:lpstr>
      <vt:lpstr>Characterization</vt:lpstr>
      <vt:lpstr>Epiphany</vt:lpstr>
      <vt:lpstr>Setting</vt:lpstr>
      <vt:lpstr>Tone</vt:lpstr>
      <vt:lpstr>Theme</vt:lpstr>
      <vt:lpstr>Mood</vt:lpstr>
      <vt:lpstr>Rhetorical Shift</vt:lpstr>
      <vt:lpstr>Symbolism</vt:lpstr>
      <vt:lpstr>Simile</vt:lpstr>
      <vt:lpstr>Metaphor</vt:lpstr>
      <vt:lpstr>Personification</vt:lpstr>
      <vt:lpstr>Allusion</vt:lpstr>
      <vt:lpstr>Hyperbole</vt:lpstr>
      <vt:lpstr>Understatement</vt:lpstr>
      <vt:lpstr>Juxtaposition</vt:lpstr>
      <vt:lpstr>Oxymoron</vt:lpstr>
      <vt:lpstr>Paradox</vt:lpstr>
      <vt:lpstr>Apostrophe</vt:lpstr>
      <vt:lpstr>Anaphora</vt:lpstr>
      <vt:lpstr>Refrain</vt:lpstr>
      <vt:lpstr>Aphorism</vt:lpstr>
      <vt:lpstr>Idiom</vt:lpstr>
      <vt:lpstr>Cliché</vt:lpstr>
      <vt:lpstr>Dialect</vt:lpstr>
      <vt:lpstr>Euphemism</vt:lpstr>
      <vt:lpstr>Irony</vt:lpstr>
      <vt:lpstr>Archetypes</vt:lpstr>
      <vt:lpstr>Foreshadowing</vt:lpstr>
      <vt:lpstr>Imagery</vt:lpstr>
      <vt:lpstr>Rhythm</vt:lpstr>
      <vt:lpstr>Rhyme</vt:lpstr>
      <vt:lpstr>Alliteration</vt:lpstr>
      <vt:lpstr>Assonance</vt:lpstr>
      <vt:lpstr>Consonance</vt:lpstr>
      <vt:lpstr>Onomatopoeia</vt:lpstr>
      <vt:lpstr>Diction</vt:lpstr>
      <vt:lpstr>Denotation</vt:lpstr>
      <vt:lpstr>Connotation</vt:lpstr>
      <vt:lpstr>Asyndeton</vt:lpstr>
      <vt:lpstr>Polysyndeton</vt:lpstr>
    </vt:vector>
  </TitlesOfParts>
  <Company>NEISD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dc:title>
  <dc:creator>r-myers</dc:creator>
  <cp:lastModifiedBy>Dorazio, Jennifer</cp:lastModifiedBy>
  <cp:revision>94</cp:revision>
  <dcterms:created xsi:type="dcterms:W3CDTF">2012-12-13T15:50:52Z</dcterms:created>
  <dcterms:modified xsi:type="dcterms:W3CDTF">2015-09-22T14:18:10Z</dcterms:modified>
</cp:coreProperties>
</file>